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2192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151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1513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One</a:t>
            </a:r>
            <a:endParaRPr cap="all" sz="20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Two</a:t>
            </a:r>
            <a:endParaRPr cap="all" sz="20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Three</a:t>
            </a:r>
            <a:endParaRPr cap="all" sz="20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Four</a:t>
            </a:r>
            <a:endParaRPr cap="all" sz="20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1154955" y="3086086"/>
            <a:ext cx="8825658" cy="22812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154955" y="5367325"/>
            <a:ext cx="8825657" cy="1490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  <a:endParaRPr sz="1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  <a:endParaRPr sz="1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  <a:endParaRPr sz="1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  <a:endParaRPr sz="1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154954" y="1447800"/>
            <a:ext cx="8825659" cy="2134738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154954" y="3582537"/>
            <a:ext cx="8825659" cy="251232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574800" y="1447800"/>
            <a:ext cx="7999316" cy="2323375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930400" y="3771174"/>
            <a:ext cx="7279649" cy="2056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One</a:t>
            </a:r>
            <a:endParaRPr cap="small" sz="14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Two</a:t>
            </a:r>
            <a:endParaRPr cap="small" sz="14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Three</a:t>
            </a:r>
            <a:endParaRPr cap="small" sz="14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Four</a:t>
            </a:r>
            <a:endParaRPr cap="small" sz="14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6" name="Shape 56"/>
          <p:cNvSpPr/>
          <p:nvPr/>
        </p:nvSpPr>
        <p:spPr>
          <a:xfrm>
            <a:off x="898294" y="971253"/>
            <a:ext cx="801913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57" name="Shape 57"/>
          <p:cNvSpPr/>
          <p:nvPr/>
        </p:nvSpPr>
        <p:spPr>
          <a:xfrm>
            <a:off x="9330490" y="2613786"/>
            <a:ext cx="80191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8AD0D6"/>
                </a:solidFill>
              </a:rPr>
              <a:t>”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1154954" y="1409700"/>
            <a:ext cx="8825660" cy="336768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1154954" y="4777380"/>
            <a:ext cx="8825659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One</a:t>
            </a:r>
            <a:endParaRPr sz="20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Two</a:t>
            </a:r>
            <a:endParaRPr sz="20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Three</a:t>
            </a:r>
            <a:endParaRPr sz="20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Four</a:t>
            </a:r>
            <a:endParaRPr sz="20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646110" y="452718"/>
            <a:ext cx="9404724" cy="14645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632946" y="1917224"/>
            <a:ext cx="2946868" cy="6402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65" name="Shape 65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6" name="Shape 66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646110" y="452718"/>
            <a:ext cx="9404724" cy="259938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652462" y="3052098"/>
            <a:ext cx="2940051" cy="177511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2" name="Shape 72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1103312" y="2052917"/>
            <a:ext cx="8946541" cy="48050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103312" y="2052917"/>
            <a:ext cx="8946541" cy="48050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154955" y="1147233"/>
            <a:ext cx="8825658" cy="363014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154954" y="4777380"/>
            <a:ext cx="8825660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One</a:t>
            </a:r>
            <a:endParaRPr cap="all" sz="20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Two</a:t>
            </a:r>
            <a:endParaRPr cap="all" sz="20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Three</a:t>
            </a:r>
            <a:endParaRPr cap="all" sz="20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Four</a:t>
            </a:r>
            <a:endParaRPr cap="all" sz="20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46110" y="452718"/>
            <a:ext cx="9404724" cy="160785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1103312" y="2060575"/>
            <a:ext cx="4396340" cy="47974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46110" y="452718"/>
            <a:ext cx="9404724" cy="14264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103312" y="1879124"/>
            <a:ext cx="4396339" cy="6021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154952" y="0"/>
            <a:ext cx="3401066" cy="2895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4784616" y="609600"/>
            <a:ext cx="5195998" cy="62484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1153906" y="139692"/>
            <a:ext cx="5092908" cy="328930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1154954" y="3657600"/>
            <a:ext cx="5084980" cy="30861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/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/>
          <p:cNvPicPr/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609011" y="1676399"/>
            <a:ext cx="28194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" name="image4.png"/>
          <p:cNvPicPr/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ng"/>
          <p:cNvPicPr/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8304211" y="0"/>
            <a:ext cx="1752602" cy="625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52462" y="887413"/>
            <a:ext cx="7423151" cy="5970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10352540" y="540176"/>
            <a:ext cx="838200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</p:sldLayoutIdLst>
  <p:transition spd="med" advClick="1"/>
  <p:txStyles>
    <p:titleStyle>
      <a:lvl1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200150" indent="-28575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6981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21553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26039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30697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154954" y="1447799"/>
            <a:ext cx="8825660" cy="33295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329184">
              <a:defRPr sz="51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84">
                <a:solidFill>
                  <a:srgbClr val="EBEBEB"/>
                </a:solidFill>
              </a:rPr>
              <a:t>Learning how to design automatically updating AI with Apache Kafka and Deeplearning4j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Jason Bell – Strata London 2018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240079" y="1884679"/>
            <a:ext cx="11711842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7200">
                <a:solidFill>
                  <a:srgbClr val="FFFFFF"/>
                </a:solidFill>
              </a:rPr>
              <a:t>That’s a lot of boxes</a:t>
            </a:r>
            <a:endParaRPr sz="7200">
              <a:solidFill>
                <a:srgbClr val="FFFFFF"/>
              </a:solidFill>
            </a:endParaRPr>
          </a:p>
          <a:p>
            <a:pPr lvl="0" algn="ctr"/>
            <a:r>
              <a:rPr sz="7200">
                <a:solidFill>
                  <a:srgbClr val="FFFFFF"/>
                </a:solidFill>
              </a:rPr>
              <a:t>and arrows. It can broken down to simple parts.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Let’s break it down a bit…..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862502" y="1216165"/>
            <a:ext cx="8946541" cy="4805083"/>
          </a:xfrm>
          <a:prstGeom prst="rect">
            <a:avLst/>
          </a:prstGeom>
        </p:spPr>
        <p:txBody>
          <a:bodyPr/>
          <a:lstStyle/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Kafka Topics, Connect and Streams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Filesystem (or S3 etc)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 HTTP API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Model Builders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And a Database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Covering these main concepts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862502" y="1216165"/>
            <a:ext cx="8946541" cy="4805083"/>
          </a:xfrm>
          <a:prstGeom prst="rect">
            <a:avLst/>
          </a:prstGeom>
        </p:spPr>
        <p:txBody>
          <a:bodyPr lIns="0" tIns="0" rIns="0" bIns="0"/>
          <a:lstStyle/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Events</a:t>
            </a:r>
            <a:endParaRPr sz="48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Model Training</a:t>
            </a:r>
            <a:endParaRPr sz="48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Model Prediction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399054" y="2481579"/>
            <a:ext cx="739389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Setting Up Kafka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</a:fld>
          </a:p>
        </p:txBody>
      </p:sp>
      <p:pic>
        <p:nvPicPr>
          <p:cNvPr id="120" name="Screen Shot 2018-05-20 at 08.3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857" y="232541"/>
            <a:ext cx="10686285" cy="639291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254000" y="279400"/>
            <a:ext cx="1850629" cy="6299200"/>
          </a:xfrm>
          <a:prstGeom prst="rect">
            <a:avLst/>
          </a:prstGeom>
          <a:ln w="19050" cap="rnd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76498" y="2479914"/>
            <a:ext cx="12039004" cy="319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# training_data_topic - Where the raw data will be transported for training. Using Kafka Connect to push the data to a filestore.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echo "Creating topic: training_data_topic"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$KAFKA_HOME/bin/kafka-topics.sh --create --topic training_data_topic --zookeeper $ZK_CONNECT --partitions $PARTITIONS --replication-factor $REPLICATION_FACTOR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# event_stream_topic - Events are sent to the Events Kafka Streaming API application.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echo "Creating topic: event_topic"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$KAFKA_HOME/bin/kafka-topics.sh --create --topic event_topic --zookeeper $ZK_CONNECT --partitions $PARTITIONS --replication-factor $REPLICATION_FACTOR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</a:p>
        </p:txBody>
      </p:sp>
      <p:sp>
        <p:nvSpPr>
          <p:cNvPr id="124" name="Shape 124"/>
          <p:cNvSpPr/>
          <p:nvPr>
            <p:ph type="title" idx="4294967295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Events and Training Data Topics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43904" y="1986279"/>
            <a:ext cx="12039003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# prediction_request_topic - Sends data to the Prediction Streaming application.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echo "Creating topic: prediction_request_topic"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$KAFKA_HOME/bin/kafka-topics.sh --create --topic prediction_request_topic --zookeeper $ZK_CONNECT --partitions $PARTITIONS --replication-factor $REPLICATION_FACTOR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# prediction_response_topic - The prediction response from the original prediction_request_topic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echo "Creating topic: prediction_response_topic"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$KAFKA_HOME/bin/kafka-topics.sh --create --topic prediction_response_topic --zookeeper $ZK_CONNECT --partitions $PARTITIONS --replication-factor $REPLICATION_FACTOR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Shape 127"/>
          <p:cNvSpPr/>
          <p:nvPr>
            <p:ph type="title" idx="4294967295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Prediction Request/Response Topics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09966" y="2481579"/>
            <a:ext cx="1137206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Persisting Event Messages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</a:fld>
          </a:p>
        </p:txBody>
      </p:sp>
      <p:pic>
        <p:nvPicPr>
          <p:cNvPr id="132" name="Screen Shot 2018-05-20 at 08.3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857" y="232541"/>
            <a:ext cx="10686285" cy="639291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416300" y="254000"/>
            <a:ext cx="5510411" cy="2346325"/>
          </a:xfrm>
          <a:prstGeom prst="rect">
            <a:avLst/>
          </a:prstGeom>
          <a:ln w="19050" cap="rnd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Everything is an event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862502" y="1216165"/>
            <a:ext cx="8946541" cy="3005552"/>
          </a:xfrm>
          <a:prstGeom prst="rect">
            <a:avLst/>
          </a:prstGeom>
        </p:spPr>
        <p:txBody>
          <a:bodyPr lIns="0" tIns="0" rIns="0" bIns="0"/>
          <a:lstStyle/>
          <a:p>
            <a:pPr lvl="0" marL="318897" indent="-318897" defTabSz="425195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3069">
                <a:solidFill>
                  <a:srgbClr val="FFFFFF"/>
                </a:solidFill>
              </a:rPr>
              <a:t>It’s my single source of truth for training and commands.</a:t>
            </a:r>
            <a:endParaRPr sz="3069">
              <a:solidFill>
                <a:srgbClr val="FFFFFF"/>
              </a:solidFill>
            </a:endParaRPr>
          </a:p>
          <a:p>
            <a:pPr lvl="0" marL="318897" indent="-318897" defTabSz="425195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3069">
                <a:solidFill>
                  <a:srgbClr val="FFFFFF"/>
                </a:solidFill>
              </a:rPr>
              <a:t>I want to replay the product from message event zero.</a:t>
            </a:r>
            <a:endParaRPr sz="3069">
              <a:solidFill>
                <a:srgbClr val="FFFFFF"/>
              </a:solidFill>
            </a:endParaRPr>
          </a:p>
          <a:p>
            <a:pPr lvl="0" marL="318897" indent="-318897" defTabSz="425195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3069">
                <a:solidFill>
                  <a:srgbClr val="FFFFFF"/>
                </a:solidFill>
              </a:rPr>
              <a:t>I want to persist every event to the filesystem. </a:t>
            </a:r>
          </a:p>
        </p:txBody>
      </p:sp>
      <p:sp>
        <p:nvSpPr>
          <p:cNvPr id="137" name="Shape 137"/>
          <p:cNvSpPr/>
          <p:nvPr/>
        </p:nvSpPr>
        <p:spPr>
          <a:xfrm>
            <a:off x="854566" y="4296469"/>
            <a:ext cx="1000746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{“type”:”command”, “payload”:”build_mlp”}</a:t>
            </a:r>
            <a:endParaRPr sz="2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{“type”:”command”, “payload”:”build_dtr”}</a:t>
            </a:r>
            <a:endParaRPr sz="2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{“type”:”command”, “payload”:”build_slr”}</a:t>
            </a:r>
            <a:endParaRPr sz="2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{“type”:”training”, “payload”:”3,4,5,7”}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863" y="759090"/>
            <a:ext cx="2076451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4931" y="589572"/>
            <a:ext cx="4555068" cy="570901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825500" y="2247900"/>
            <a:ext cx="4572000" cy="407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400">
                <a:solidFill>
                  <a:srgbClr val="FFFFFF"/>
                </a:solidFill>
              </a:rPr>
              <a:t>Works here….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4400">
                <a:solidFill>
                  <a:srgbClr val="FFFFFF"/>
                </a:solidFill>
              </a:rPr>
              <a:t>Wrote this….</a:t>
            </a:r>
            <a:endParaRPr>
              <a:solidFill>
                <a:srgbClr val="FFFFFF"/>
              </a:solidFill>
            </a:endParaRPr>
          </a:p>
          <a:p>
            <a:pPr lvl="0"/>
            <a:endParaRPr sz="4400">
              <a:solidFill>
                <a:srgbClr val="FFFFFF"/>
              </a:solidFill>
            </a:endParaRPr>
          </a:p>
          <a:p>
            <a:pPr lvl="0"/>
            <a:r>
              <a:rPr sz="4400">
                <a:solidFill>
                  <a:srgbClr val="FFFFFF"/>
                </a:solidFill>
              </a:rPr>
              <a:t>Tweets here: @jasonbelldata</a:t>
            </a:r>
            <a:endParaRPr sz="4400">
              <a:solidFill>
                <a:srgbClr val="FFFFFF"/>
              </a:solidFill>
            </a:endParaRPr>
          </a:p>
          <a:p>
            <a:pPr lvl="0"/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633410" y="427318"/>
            <a:ext cx="11076957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Using Kafka Connect to Persist Events</a:t>
            </a:r>
          </a:p>
        </p:txBody>
      </p:sp>
      <p:sp>
        <p:nvSpPr>
          <p:cNvPr id="140" name="Shape 140"/>
          <p:cNvSpPr/>
          <p:nvPr/>
        </p:nvSpPr>
        <p:spPr>
          <a:xfrm>
            <a:off x="762143" y="2024379"/>
            <a:ext cx="11076958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name=dl4j-eventsw-file-sink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connector.class=FileStreamSink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tasks.max=1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file=/home/jason/testdata/events/events.json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topic=event_topic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key.converter=org.apache.kafka.connect.storage.StringConverter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value.converter=org.apache.kafka.connect.storage.StringConverter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633410" y="427318"/>
            <a:ext cx="11076957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Using Kafka Connect to Persist</a:t>
            </a:r>
            <a:endParaRPr sz="4200">
              <a:solidFill>
                <a:srgbClr val="EBEBE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Training Data</a:t>
            </a:r>
          </a:p>
        </p:txBody>
      </p:sp>
      <p:sp>
        <p:nvSpPr>
          <p:cNvPr id="143" name="Shape 143"/>
          <p:cNvSpPr/>
          <p:nvPr/>
        </p:nvSpPr>
        <p:spPr>
          <a:xfrm>
            <a:off x="762143" y="2024379"/>
            <a:ext cx="11076958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name=dl4j-training-data-file-sink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connector.class=FileStreamSink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tasks.max=1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file=/home/jason/testdata/connect/alldata.csv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topics=training_data_topic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key.converter=org.apache.kafka.connect.storage.StringConverter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value.converter=org.apache.kafka.connect.storage.StringConverter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633410" y="427318"/>
            <a:ext cx="11076957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Using Kafka Connect </a:t>
            </a:r>
          </a:p>
        </p:txBody>
      </p:sp>
      <p:sp>
        <p:nvSpPr>
          <p:cNvPr id="146" name="Shape 146"/>
          <p:cNvSpPr/>
          <p:nvPr/>
        </p:nvSpPr>
        <p:spPr>
          <a:xfrm>
            <a:off x="762143" y="2024379"/>
            <a:ext cx="1107695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bin/connect-standalone.sh config/connect-standalone.properties \</a:t>
            </a:r>
            <a:endParaRPr sz="2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2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dl4j_event_to_fs_sink.properties dl4j_to_fs_sink.properties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60766" y="2481579"/>
            <a:ext cx="11235226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Processing Event Messages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 Shot 2018-05-20 at 08.3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357" y="232541"/>
            <a:ext cx="10686285" cy="639291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352800" y="2616200"/>
            <a:ext cx="2062560" cy="1270000"/>
          </a:xfrm>
          <a:prstGeom prst="rect">
            <a:avLst/>
          </a:prstGeom>
          <a:ln w="19050" cap="rnd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Kafka Stream Event App</a:t>
            </a:r>
          </a:p>
        </p:txBody>
      </p:sp>
      <p:pic>
        <p:nvPicPr>
          <p:cNvPr id="154" name="Screen Shot 2018-05-15 at 22.24.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50" y="2288704"/>
            <a:ext cx="11083700" cy="2983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Kafka Stream Event App</a:t>
            </a:r>
            <a:endParaRPr sz="4200">
              <a:solidFill>
                <a:srgbClr val="EBEBE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(Is it training data or a command?)</a:t>
            </a:r>
          </a:p>
        </p:txBody>
      </p:sp>
      <p:sp>
        <p:nvSpPr>
          <p:cNvPr id="157" name="Shape 157"/>
          <p:cNvSpPr/>
          <p:nvPr/>
        </p:nvSpPr>
        <p:spPr>
          <a:xfrm>
            <a:off x="1064637" y="2060814"/>
            <a:ext cx="9249629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(let [partitioned-stream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(.branch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(.stream builder input-topic)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(into-array Predicate [(reify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Predicate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(test [_ _ v]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(do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(log/info "p0 " v)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(-&gt;&gt; v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(pre-process-data)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(pred-key-type "command")))))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(reify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Predicate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(test [_ _ v]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(do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(log/info "p1 " v)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(-&gt;&gt; v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(pre-process-data)</a:t>
            </a:r>
            <a:endParaRPr sz="1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(pred-key-type "training")))))]))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Kafka Stream Event App</a:t>
            </a:r>
            <a:endParaRPr sz="4200">
              <a:solidFill>
                <a:srgbClr val="EBEBE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(Process the two types of message)</a:t>
            </a:r>
          </a:p>
        </p:txBody>
      </p:sp>
      <p:sp>
        <p:nvSpPr>
          <p:cNvPr id="160" name="Shape 160"/>
          <p:cNvSpPr/>
          <p:nvPr/>
        </p:nvSpPr>
        <p:spPr>
          <a:xfrm>
            <a:off x="556637" y="2759314"/>
            <a:ext cx="1107872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(-&gt; (aget partitioned-stream 0)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(.mapValues (reify ValueMapper (apply [_ v] (process-command v))))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(.print))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(-&gt; (aget partitioned-stream 1)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(.mapValues (reify ValueMapper (apply [_ v] (process-training v))))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(.to training-topic-name)))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Kafka Stream Event App</a:t>
            </a:r>
          </a:p>
        </p:txBody>
      </p:sp>
      <p:sp>
        <p:nvSpPr>
          <p:cNvPr id="163" name="Shape 163"/>
          <p:cNvSpPr/>
          <p:nvPr/>
        </p:nvSpPr>
        <p:spPr>
          <a:xfrm>
            <a:off x="1318637" y="2124314"/>
            <a:ext cx="8609445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;; Process any commands, basically fire them at the HTTP API.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process-command [data-in]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(let [jsonm (pre-process-data data-in)]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(slurp (str api-endpoint (:payload jsonm)))))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;; Extract the CSV training data and return it.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process-training [data-in]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(let [jsonm (pre-process-data data-in)]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(.getBytes (:payload jsonm))))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637057" y="2481579"/>
            <a:ext cx="330186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Models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4931" y="589572"/>
            <a:ext cx="4555068" cy="570901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787400" y="939800"/>
            <a:ext cx="4572000" cy="2618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Tweet heckling is perfectly allowed.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2018-05-20 at 08.3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357" y="232541"/>
            <a:ext cx="10686285" cy="639291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6993979" y="251172"/>
            <a:ext cx="3873402" cy="6240017"/>
          </a:xfrm>
          <a:prstGeom prst="rect">
            <a:avLst/>
          </a:prstGeom>
          <a:ln w="19050" cap="rnd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Model use three frameworks.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62502" y="1216165"/>
            <a:ext cx="8946541" cy="2548154"/>
          </a:xfrm>
          <a:prstGeom prst="rect">
            <a:avLst/>
          </a:prstGeom>
        </p:spPr>
        <p:txBody>
          <a:bodyPr lIns="0" tIns="0" rIns="0" bIns="0"/>
          <a:lstStyle/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Neural Networks in DeepLearning4J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Decision Trees in Weka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Linear Regression with Apache Commons Math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Model use three frameworks.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862502" y="1216165"/>
            <a:ext cx="8946541" cy="2548154"/>
          </a:xfrm>
          <a:prstGeom prst="rect">
            <a:avLst/>
          </a:prstGeom>
        </p:spPr>
        <p:txBody>
          <a:bodyPr/>
          <a:lstStyle/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Neural Networks in DeepLearning4J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Decision Trees in Weka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Linear Regression with Apache Commons Math</a:t>
            </a:r>
          </a:p>
        </p:txBody>
      </p:sp>
      <p:sp>
        <p:nvSpPr>
          <p:cNvPr id="175" name="Shape 175"/>
          <p:cNvSpPr/>
          <p:nvPr/>
        </p:nvSpPr>
        <p:spPr>
          <a:xfrm>
            <a:off x="3508791" y="4603775"/>
            <a:ext cx="5174418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1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 200% Talk Bonus!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Basic Flow of the Model Builds for Neural Networks and Decision Trees</a:t>
            </a:r>
          </a:p>
        </p:txBody>
      </p:sp>
      <p:pic>
        <p:nvPicPr>
          <p:cNvPr id="178" name="Screen Shot 2018-05-15 at 22.48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988" y="2527299"/>
            <a:ext cx="10754024" cy="1803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Basic Flow of the Model Builds for Simple Linear Regression</a:t>
            </a:r>
          </a:p>
        </p:txBody>
      </p:sp>
      <p:pic>
        <p:nvPicPr>
          <p:cNvPr id="181" name="Screen Shot 2018-05-15 at 22.50.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734" y="2617884"/>
            <a:ext cx="10924532" cy="1622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HTTP API receives commands from the Event Stream App</a:t>
            </a:r>
          </a:p>
        </p:txBody>
      </p:sp>
      <p:sp>
        <p:nvSpPr>
          <p:cNvPr id="184" name="Shape 184"/>
          <p:cNvSpPr/>
          <p:nvPr/>
        </p:nvSpPr>
        <p:spPr>
          <a:xfrm>
            <a:off x="471364" y="1998979"/>
            <a:ext cx="8335081" cy="115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 </a:t>
            </a:r>
            <a:r>
              <a:rPr>
                <a:solidFill>
                  <a:srgbClr val="FFFFFF"/>
                </a:solidFill>
              </a:rPr>
              <a:t>(</a:t>
            </a:r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GET "/build_mlp" []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:return {:result String}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:summary "Builds the neural network model"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(ok {:result (mlp/run-model-build)}))</a:t>
            </a:r>
          </a:p>
        </p:txBody>
      </p:sp>
      <p:sp>
        <p:nvSpPr>
          <p:cNvPr id="185" name="Shape 185"/>
          <p:cNvSpPr/>
          <p:nvPr/>
        </p:nvSpPr>
        <p:spPr>
          <a:xfrm>
            <a:off x="415882" y="4014954"/>
            <a:ext cx="1162745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 script-path "/home/jason/work/strata-2018-kafka-dl4j-clojure/projects/dl4j.mlp/scripts/runmlp.sh")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run-model-build []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(sh script-path)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"Neural Network built.")</a:t>
            </a:r>
          </a:p>
        </p:txBody>
      </p:sp>
      <p:sp>
        <p:nvSpPr>
          <p:cNvPr id="186" name="Shape 186"/>
          <p:cNvSpPr/>
          <p:nvPr/>
        </p:nvSpPr>
        <p:spPr>
          <a:xfrm>
            <a:off x="6740526" y="3271637"/>
            <a:ext cx="1" cy="631331"/>
          </a:xfrm>
          <a:prstGeom prst="line">
            <a:avLst/>
          </a:prstGeom>
          <a:ln w="19050" cap="rnd">
            <a:solidFill>
              <a:srgbClr val="B01513"/>
            </a:solidFill>
            <a:tailEnd type="triangle"/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endpoint calls the function to run the script.</a:t>
            </a:r>
          </a:p>
        </p:txBody>
      </p:sp>
      <p:sp>
        <p:nvSpPr>
          <p:cNvPr id="189" name="Shape 189"/>
          <p:cNvSpPr/>
          <p:nvPr/>
        </p:nvSpPr>
        <p:spPr>
          <a:xfrm>
            <a:off x="625228" y="2278380"/>
            <a:ext cx="10941544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JAR_PATH=/home/jason/work/strata-2018-kafka-dl4j-clojure/projects/dl4j.mlp/out/artifacts/Strata2018Java_jar/Strata2018Java.jar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java -cp .:..:$JAR_PATH eu.jasebell.strata2018.mlp.ANNBuilder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Neural Net Code in DL4J</a:t>
            </a:r>
          </a:p>
        </p:txBody>
      </p:sp>
      <p:sp>
        <p:nvSpPr>
          <p:cNvPr id="192" name="Shape 192"/>
          <p:cNvSpPr/>
          <p:nvPr/>
        </p:nvSpPr>
        <p:spPr>
          <a:xfrm>
            <a:off x="282328" y="1162075"/>
            <a:ext cx="11876669" cy="580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MultiLayerConfiguration conf = new NeuralNetConfiguration.Builder()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.seed(seed)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.iterations(iterations)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.activation(Activation.TANH)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.weightInit(WeightInit.XAVIER)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.learningRate(0.1)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.regularization(true).l2(1e-4)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.list()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.layer(0, new DenseLayer.Builder().nIn(numInputs).nOut(hiddenNodes).build())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.layer(1, new DenseLayer.Builder().nIn(hiddenNodes).nOut(hiddenNodes).build())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.layer(2, new DenseLayer.Builder().nIn(hiddenNodes).nOut(hiddenNodes).build())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.layer(3, new OutputLayer.Builder(LossFunctions.LossFunction.NEGATIVELOGLIKELIHOOD)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.activation(Activation.SOFTMAX)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.nIn(hiddenNodes).nOut(outputNum).build())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.backprop(true).pretrain(false)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.build();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//run the model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MultiLayerNetwork model = new MultiLayerNetwork(conf);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model.init();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model.setListeners(new ScoreIterationListener(100));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model.fit(trainingData);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How many hidden nodes? </a:t>
            </a:r>
          </a:p>
        </p:txBody>
      </p:sp>
      <p:pic>
        <p:nvPicPr>
          <p:cNvPr id="195" name="Screen Shot 2018-05-20 at 10.28.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0508" y="2220864"/>
            <a:ext cx="4445001" cy="280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Decision Trees in Weka</a:t>
            </a:r>
          </a:p>
        </p:txBody>
      </p:sp>
      <p:sp>
        <p:nvSpPr>
          <p:cNvPr id="198" name="Shape 198"/>
          <p:cNvSpPr/>
          <p:nvPr/>
        </p:nvSpPr>
        <p:spPr>
          <a:xfrm>
            <a:off x="117228" y="1135380"/>
            <a:ext cx="11627456" cy="567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J48 cls = new J48();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try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Instances inst = new Instances(new BufferedReader(new FileReader("/home/jason/testdata/alldata.arff")));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inst.setClassIndex(inst.numAttributes() - 1);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try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long start = System.currentTimeMillis();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cls.buildClassifier(inst);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Evaluation evaluation = new Evaluation(inst);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Random rand = new Random(1);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int folds = 10;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evaluation.crossValidateModel(cls, inst, folds, rand);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long stop = System.currentTimeMillis();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DBTools.writeResultsToDB(uuid, -1, (stop - start), evaluation.pctCorrect()/100, evaluation.toSummaryString(), "dtr");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catch (Exception e)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e.printStackTrace();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193475" y="2481579"/>
            <a:ext cx="380505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7200">
                <a:solidFill>
                  <a:srgbClr val="FFFFFF"/>
                </a:solidFill>
              </a:rPr>
              <a:t>The</a:t>
            </a:r>
            <a:r>
              <a:rPr sz="7200"/>
              <a:t> </a:t>
            </a:r>
            <a:r>
              <a:rPr sz="7200">
                <a:solidFill>
                  <a:srgbClr val="FFFFFF"/>
                </a:solidFill>
              </a:rPr>
              <a:t>Plan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Simple Linear Regression with Apache Commons Math</a:t>
            </a:r>
          </a:p>
        </p:txBody>
      </p:sp>
      <p:sp>
        <p:nvSpPr>
          <p:cNvPr id="201" name="Shape 201"/>
          <p:cNvSpPr/>
          <p:nvPr/>
        </p:nvSpPr>
        <p:spPr>
          <a:xfrm>
            <a:off x="625228" y="2278380"/>
            <a:ext cx="10118450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private SimpleRegression getLinearRegressionModel(List&lt;String&gt; lines)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SimpleRegression sr = new SimpleRegression();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for(String s : lines)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String[] ssplit = s.split(",");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double x = Double.parseDouble(ssplit[0]);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double y = Double.parseDouble(ssplit[1]);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sr.addData(x,y);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sr;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The database is updated with info about the model build. </a:t>
            </a:r>
          </a:p>
        </p:txBody>
      </p:sp>
      <p:pic>
        <p:nvPicPr>
          <p:cNvPr id="204" name="mysqlsho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156" y="2275754"/>
            <a:ext cx="11131688" cy="2685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With Linear Regression the slope and intercept are written to the DB. </a:t>
            </a:r>
          </a:p>
        </p:txBody>
      </p:sp>
      <p:pic>
        <p:nvPicPr>
          <p:cNvPr id="207" name="Screenshot from 2018-05-20 08-59-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287" y="2453790"/>
            <a:ext cx="11557426" cy="2141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871310" y="2481579"/>
            <a:ext cx="844938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Making Predictions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creen Shot 2018-05-20 at 08.3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357" y="232541"/>
            <a:ext cx="10686285" cy="639291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272263" y="4583382"/>
            <a:ext cx="9085752" cy="1985563"/>
          </a:xfrm>
          <a:prstGeom prst="rect">
            <a:avLst/>
          </a:prstGeom>
          <a:ln w="19050" cap="rnd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Two methods to make a prediction. 1. Direct calls to the HTTP API</a:t>
            </a:r>
          </a:p>
        </p:txBody>
      </p:sp>
      <p:pic>
        <p:nvPicPr>
          <p:cNvPr id="215" name="Screen Shot 2018-05-20 at 08.36.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" y="2918172"/>
            <a:ext cx="10502900" cy="204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Two methods to make a prediction. 1. Direct calls to the HTTP API</a:t>
            </a:r>
          </a:p>
        </p:txBody>
      </p:sp>
      <p:pic>
        <p:nvPicPr>
          <p:cNvPr id="218" name="Screenshot from 2018-05-19 10-46-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234" y="1882497"/>
            <a:ext cx="7277532" cy="4754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2. Send a message to the prediction_request_topic</a:t>
            </a:r>
          </a:p>
        </p:txBody>
      </p:sp>
      <p:pic>
        <p:nvPicPr>
          <p:cNvPr id="221" name="Screen Shot 2018-05-20 at 08.36.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690" y="2861298"/>
            <a:ext cx="9670165" cy="1514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2. Send a message to the prediction_request_topic</a:t>
            </a:r>
          </a:p>
        </p:txBody>
      </p:sp>
      <p:sp>
        <p:nvSpPr>
          <p:cNvPr id="224" name="Shape 224"/>
          <p:cNvSpPr/>
          <p:nvPr/>
        </p:nvSpPr>
        <p:spPr>
          <a:xfrm>
            <a:off x="1894164" y="3148329"/>
            <a:ext cx="840367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3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{“model”:”mlp”,”payload”:”3,4,5”}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Predictions within Streaming Apps (NN in DL4J).</a:t>
            </a:r>
          </a:p>
        </p:txBody>
      </p:sp>
      <p:sp>
        <p:nvSpPr>
          <p:cNvPr id="227" name="Shape 227"/>
          <p:cNvSpPr/>
          <p:nvPr/>
        </p:nvSpPr>
        <p:spPr>
          <a:xfrm>
            <a:off x="1516913" y="2251314"/>
            <a:ext cx="9158174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make-prediction [model input]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(let [input-vector (Nd4j/create (split-input input))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prediction (.output model input-vector)]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(.iamax (Nd4j/getBlasWrapper) prediction)))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predict-mlp [x]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(let [model-info (get-most-accurate-model)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model (load-mlp-model (:uuid model-info))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prediction (make-prediction model x)]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{:input x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:result prediction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:accuracy (:model_accuracy model-info)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:modelid (:uuid model-info)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:prediction-date (f/unparse (f/formatters :mysql) (t/now))}))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357281" y="1376679"/>
            <a:ext cx="11477437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Design a proof of concept: automating ML model generation with Kafka and DL4J…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Predictions within Streaming Apps (DT in Weka).</a:t>
            </a:r>
          </a:p>
        </p:txBody>
      </p:sp>
      <p:sp>
        <p:nvSpPr>
          <p:cNvPr id="230" name="Shape 230"/>
          <p:cNvSpPr/>
          <p:nvPr/>
        </p:nvSpPr>
        <p:spPr>
          <a:xfrm>
            <a:off x="1516913" y="2251314"/>
            <a:ext cx="9158174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classify-instance [model instance]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(do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(.setClassIndex instance(- (.numAttributes instance) 1))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(.classifyInstance model (.instance instance 0))))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predict-decision-tree [x]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(let [instance (create-instance x)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model-info (get-most-accurate-model)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model (load-model (:uuid model-info))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result (classify-instance model instance)]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{:input x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:result result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:accuracy (:model_accuracy model-info)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:modelid (:uuid 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:prediction-date (f/unparse (f/formatters :mysql) (t/now))}))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Predictions within Streaming Apps (SLR).</a:t>
            </a:r>
          </a:p>
        </p:txBody>
      </p:sp>
      <p:sp>
        <p:nvSpPr>
          <p:cNvPr id="233" name="Shape 233"/>
          <p:cNvSpPr/>
          <p:nvPr/>
        </p:nvSpPr>
        <p:spPr>
          <a:xfrm>
            <a:off x="1516913" y="2251314"/>
            <a:ext cx="9158174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calc-linear [slope intercept x]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(+ intercept (* x slope)))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predict-simple-linear [x]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(let [model (first (load-simple-linear))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input (convert-input-to-integer x)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result (calc-linear (:slope 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(:intercept 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input)]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{:input input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:result result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:accuracy (:rsq 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:modelid (:uuid model)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:prediction-date (f/unparse (f/formatters :mysql) (t/now))}))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3816196" y="2824479"/>
            <a:ext cx="455960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Retraining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Retraining the Models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901994" y="1910829"/>
            <a:ext cx="10388012" cy="4334917"/>
          </a:xfrm>
          <a:prstGeom prst="rect">
            <a:avLst/>
          </a:prstGeom>
        </p:spPr>
        <p:txBody>
          <a:bodyPr lIns="0" tIns="0" rIns="0" bIns="0"/>
          <a:lstStyle/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I’m using Cron to rerun the models daily.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Sending a message to the event_topic keeps the event stream order preserved.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Remember training results are in the database.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2606893" y="2481579"/>
            <a:ext cx="6978214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Improvements?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4511893" y="2481579"/>
            <a:ext cx="358939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 few…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Improving the DL4J Model Builds.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901994" y="1674812"/>
            <a:ext cx="10388012" cy="4334918"/>
          </a:xfrm>
          <a:prstGeom prst="rect">
            <a:avLst/>
          </a:prstGeom>
        </p:spPr>
        <p:txBody>
          <a:bodyPr lIns="0" tIns="0" rIns="0" bIns="0"/>
          <a:lstStyle/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Modify the Event Streaming app to map through the scaling factor to create ten new models.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Container the model build: start -&gt; complete -&gt; terminate.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Let developers develop Keras models and let DL4J handle the predictions?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Predictions 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901994" y="1674812"/>
            <a:ext cx="10388012" cy="4334918"/>
          </a:xfrm>
          <a:prstGeom prst="rect">
            <a:avLst/>
          </a:prstGeom>
        </p:spPr>
        <p:txBody>
          <a:bodyPr lIns="0" tIns="0" rIns="0" bIns="0"/>
          <a:lstStyle/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Model loading is slow, I could persist them in RAM. 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Consider how to update newer more accurate models.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Predict against all models.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Random Samples of Training Data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xfrm>
            <a:off x="901994" y="1674812"/>
            <a:ext cx="10388012" cy="4334918"/>
          </a:xfrm>
          <a:prstGeom prst="rect">
            <a:avLst/>
          </a:prstGeom>
        </p:spPr>
        <p:txBody>
          <a:bodyPr lIns="0" tIns="0" rIns="0" bIns="0"/>
          <a:lstStyle/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Use Hadoop to create random samples.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Store the results (part-00000 etc)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Run the training on the results.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Link the training bundle to the result set (use same uuid etc)</a:t>
            </a:r>
            <a:endParaRPr sz="3300"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Large data volumes would kill Weka model builds.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633410" y="427318"/>
            <a:ext cx="9404724" cy="16002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Random Samples of Training Data</a:t>
            </a:r>
          </a:p>
        </p:txBody>
      </p:sp>
      <p:sp>
        <p:nvSpPr>
          <p:cNvPr id="254" name="Shape 254"/>
          <p:cNvSpPr/>
          <p:nvPr/>
        </p:nvSpPr>
        <p:spPr>
          <a:xfrm>
            <a:off x="98891" y="1211579"/>
            <a:ext cx="11994218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class RandomSampleMapper extends Mapper&lt;Object, Text, NullWritable, Text&gt; {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private Random rands = new Random();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private Double percentage;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@Override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protected void setup(Context context) throws IOException, InterruptedException {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String strPercentage = context.getConfiguration().get("percentage");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percentage = Double.parseDouble(strPercentage) / 100.0;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@Override 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public void map(Object key, Text value, Context context) 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throws IOException, InterruptedException {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if (rands.nextDouble() &lt; percentage) {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context.write(NullWritable.get(), value);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4193475" y="2481579"/>
            <a:ext cx="380505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7200">
                <a:solidFill>
                  <a:srgbClr val="FFFFFF"/>
                </a:solidFill>
              </a:rPr>
              <a:t>The</a:t>
            </a:r>
            <a:r>
              <a:rPr sz="7200"/>
              <a:t> </a:t>
            </a:r>
            <a:r>
              <a:rPr sz="7200">
                <a:solidFill>
                  <a:srgbClr val="FFFFFF"/>
                </a:solidFill>
              </a:rPr>
              <a:t>Plan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lr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128" y="1759047"/>
            <a:ext cx="2690233" cy="3529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lrg-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4103" y="1724290"/>
            <a:ext cx="2743217" cy="359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lrg-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2063" y="1724290"/>
            <a:ext cx="2743217" cy="359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2930081" y="5653131"/>
            <a:ext cx="4867614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Some useful reading.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2012293" y="2023448"/>
            <a:ext cx="816741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FFFF"/>
                </a:solidFill>
              </a:rPr>
              <a:t>https://github.com/jasebell/strata-london-2018</a:t>
            </a:r>
          </a:p>
        </p:txBody>
      </p:sp>
      <p:sp>
        <p:nvSpPr>
          <p:cNvPr id="262" name="Shape 262"/>
          <p:cNvSpPr/>
          <p:nvPr/>
        </p:nvSpPr>
        <p:spPr>
          <a:xfrm>
            <a:off x="2517656" y="2913380"/>
            <a:ext cx="7156688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An extended Q&amp;A will be available in London City Airport departures….. :)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2718592" y="1275754"/>
            <a:ext cx="6754816" cy="14005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397763">
              <a:defRPr sz="83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352">
                <a:solidFill>
                  <a:srgbClr val="EBEBEB"/>
                </a:solidFill>
              </a:rPr>
              <a:t>Thank you.</a:t>
            </a:r>
          </a:p>
        </p:txBody>
      </p:sp>
      <p:sp>
        <p:nvSpPr>
          <p:cNvPr id="265" name="Shape 265"/>
          <p:cNvSpPr/>
          <p:nvPr/>
        </p:nvSpPr>
        <p:spPr>
          <a:xfrm>
            <a:off x="3119202" y="2837180"/>
            <a:ext cx="472919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http://www.mastodonc.com</a:t>
            </a:r>
          </a:p>
        </p:txBody>
      </p:sp>
      <p:sp>
        <p:nvSpPr>
          <p:cNvPr id="266" name="Shape 266"/>
          <p:cNvSpPr/>
          <p:nvPr/>
        </p:nvSpPr>
        <p:spPr>
          <a:xfrm>
            <a:off x="3657730" y="3495915"/>
            <a:ext cx="3652142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Twitter: @jasonbelldata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It all starts with a cup of tea, a notepad and a pen…</a:t>
            </a:r>
          </a:p>
        </p:txBody>
      </p:sp>
      <p:pic>
        <p:nvPicPr>
          <p:cNvPr id="102" name="Photo 13-03-2018, 07 02 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1744" y="1913078"/>
            <a:ext cx="6384474" cy="4788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02116" y="2824479"/>
            <a:ext cx="12072359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00">
                <a:solidFill>
                  <a:srgbClr val="FFFFFF"/>
                </a:solidFill>
              </a:rPr>
              <a:t>Then, a few revisions later…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</a:fld>
          </a:p>
        </p:txBody>
      </p:sp>
      <p:pic>
        <p:nvPicPr>
          <p:cNvPr id="107" name="Screen Shot 2018-05-20 at 08.3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357" y="232541"/>
            <a:ext cx="10686285" cy="6392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rgbClr val="B0151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rgbClr val="B0151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